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Microsoft_Equation1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Microsoft_Equation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256" r:id="rId3"/>
    <p:sldId id="261" r:id="rId4"/>
    <p:sldId id="258" r:id="rId5"/>
    <p:sldId id="259" r:id="rId6"/>
    <p:sldId id="262" r:id="rId7"/>
    <p:sldId id="281" r:id="rId8"/>
    <p:sldId id="265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727" autoAdjust="0"/>
  </p:normalViewPr>
  <p:slideViewPr>
    <p:cSldViewPr snapToGrid="0" snapToObjects="1">
      <p:cViewPr varScale="1">
        <p:scale>
          <a:sx n="109" d="100"/>
          <a:sy n="109" d="100"/>
        </p:scale>
        <p:origin x="-1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98B06-0CE9-8645-BCFE-4FCA97020DF1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770DF-04DD-4648-A349-FBF8443D2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8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2362E3-3705-884F-840D-1666C96483B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30184-4830-4440-8838-9D79FBE64324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466D-9FA7-1443-B890-663B08C0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99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30184-4830-4440-8838-9D79FBE64324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466D-9FA7-1443-B890-663B08C0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15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30184-4830-4440-8838-9D79FBE64324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466D-9FA7-1443-B890-663B08C0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05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30184-4830-4440-8838-9D79FBE64324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466D-9FA7-1443-B890-663B08C0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3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30184-4830-4440-8838-9D79FBE64324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466D-9FA7-1443-B890-663B08C0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69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30184-4830-4440-8838-9D79FBE64324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466D-9FA7-1443-B890-663B08C0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93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30184-4830-4440-8838-9D79FBE64324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466D-9FA7-1443-B890-663B08C0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2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30184-4830-4440-8838-9D79FBE64324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466D-9FA7-1443-B890-663B08C0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7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30184-4830-4440-8838-9D79FBE64324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466D-9FA7-1443-B890-663B08C0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72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30184-4830-4440-8838-9D79FBE64324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466D-9FA7-1443-B890-663B08C0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3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30184-4830-4440-8838-9D79FBE64324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466D-9FA7-1443-B890-663B08C0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59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30184-4830-4440-8838-9D79FBE64324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9466D-9FA7-1443-B890-663B08C0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0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7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12.emf"/><Relationship Id="rId5" Type="http://schemas.openxmlformats.org/officeDocument/2006/relationships/image" Target="../media/image8.e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17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18.emf"/><Relationship Id="rId5" Type="http://schemas.openxmlformats.org/officeDocument/2006/relationships/image" Target="../media/image8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19.emf"/><Relationship Id="rId5" Type="http://schemas.openxmlformats.org/officeDocument/2006/relationships/image" Target="../media/image8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20.emf"/><Relationship Id="rId5" Type="http://schemas.openxmlformats.org/officeDocument/2006/relationships/image" Target="../media/image8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21.emf"/><Relationship Id="rId5" Type="http://schemas.openxmlformats.org/officeDocument/2006/relationships/image" Target="../media/image8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22.emf"/><Relationship Id="rId5" Type="http://schemas.openxmlformats.org/officeDocument/2006/relationships/image" Target="../media/image8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23.emf"/><Relationship Id="rId5" Type="http://schemas.openxmlformats.org/officeDocument/2006/relationships/image" Target="../media/image8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24.emf"/><Relationship Id="rId5" Type="http://schemas.openxmlformats.org/officeDocument/2006/relationships/image" Target="../media/image8.emf"/><Relationship Id="rId6" Type="http://schemas.openxmlformats.org/officeDocument/2006/relationships/image" Target="../media/image25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oleObject" Target="../embeddings/oleObject21.bin"/><Relationship Id="rId5" Type="http://schemas.openxmlformats.org/officeDocument/2006/relationships/image" Target="../media/image34.emf"/><Relationship Id="rId6" Type="http://schemas.openxmlformats.org/officeDocument/2006/relationships/oleObject" Target="../embeddings/Microsoft_Equation2.bin"/><Relationship Id="rId7" Type="http://schemas.openxmlformats.org/officeDocument/2006/relationships/image" Target="../media/image35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oleObject" Target="../embeddings/oleObject2.bin"/><Relationship Id="rId5" Type="http://schemas.openxmlformats.org/officeDocument/2006/relationships/image" Target="../media/image9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1.emf"/><Relationship Id="rId5" Type="http://schemas.openxmlformats.org/officeDocument/2006/relationships/image" Target="../media/image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2.emf"/><Relationship Id="rId5" Type="http://schemas.openxmlformats.org/officeDocument/2006/relationships/image" Target="../media/image8.emf"/><Relationship Id="rId6" Type="http://schemas.openxmlformats.org/officeDocument/2006/relationships/oleObject" Target="../embeddings/Microsoft_Equation1.bin"/><Relationship Id="rId7" Type="http://schemas.openxmlformats.org/officeDocument/2006/relationships/image" Target="../media/image1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2.emf"/><Relationship Id="rId5" Type="http://schemas.openxmlformats.org/officeDocument/2006/relationships/image" Target="../media/image8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1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2.emf"/><Relationship Id="rId5" Type="http://schemas.openxmlformats.org/officeDocument/2006/relationships/image" Target="../media/image8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1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2.emf"/><Relationship Id="rId5" Type="http://schemas.openxmlformats.org/officeDocument/2006/relationships/image" Target="../media/image8.e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1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3067" y="413580"/>
            <a:ext cx="7237879" cy="3477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spc="-150" dirty="0" smtClean="0">
                <a:latin typeface="Century Schoolbook"/>
                <a:cs typeface="Century Schoolbook"/>
              </a:rPr>
              <a:t>Rigorous estimates of turbulent</a:t>
            </a:r>
          </a:p>
          <a:p>
            <a:pPr algn="ctr">
              <a:defRPr/>
            </a:pPr>
            <a:r>
              <a:rPr lang="en-US" sz="3600" b="1" spc="-150" dirty="0" smtClean="0">
                <a:latin typeface="Century Schoolbook"/>
                <a:cs typeface="Century Schoolbook"/>
              </a:rPr>
              <a:t>dissipation in shear flows</a:t>
            </a:r>
            <a:endParaRPr lang="en-US" sz="3600" b="1" spc="-150" dirty="0">
              <a:latin typeface="Century Schoolbook"/>
              <a:cs typeface="Century Schoolbook"/>
            </a:endParaRPr>
          </a:p>
          <a:p>
            <a:pPr>
              <a:defRPr/>
            </a:pPr>
            <a:endParaRPr lang="en-US" dirty="0">
              <a:latin typeface="Century Schoolbook"/>
              <a:cs typeface="Century Schoolbook"/>
            </a:endParaRPr>
          </a:p>
          <a:p>
            <a:pPr>
              <a:defRPr/>
            </a:pPr>
            <a:endParaRPr lang="en-US" sz="800" dirty="0" smtClean="0">
              <a:latin typeface="Century Schoolbook"/>
              <a:cs typeface="Century Schoolbook"/>
            </a:endParaRPr>
          </a:p>
          <a:p>
            <a:pPr>
              <a:defRPr/>
            </a:pPr>
            <a:endParaRPr lang="en-US" dirty="0">
              <a:latin typeface="Century Schoolbook"/>
              <a:cs typeface="Century Schoolbook"/>
            </a:endParaRPr>
          </a:p>
          <a:p>
            <a:pPr>
              <a:defRPr/>
            </a:pPr>
            <a:endParaRPr lang="en-US" dirty="0">
              <a:latin typeface="Century Schoolbook"/>
              <a:cs typeface="Century Schoolbook"/>
            </a:endParaRPr>
          </a:p>
          <a:p>
            <a:pPr>
              <a:defRPr/>
            </a:pPr>
            <a:r>
              <a:rPr lang="en-US" sz="1800" dirty="0">
                <a:latin typeface="Century Schoolbook"/>
                <a:cs typeface="Century Schoolbook"/>
              </a:rPr>
              <a:t>Charles R. Doering</a:t>
            </a:r>
          </a:p>
          <a:p>
            <a:pPr>
              <a:defRPr/>
            </a:pPr>
            <a:endParaRPr lang="en-US" sz="400" i="1" dirty="0">
              <a:latin typeface="Century Schoolbook"/>
              <a:cs typeface="Century Schoolbook"/>
            </a:endParaRPr>
          </a:p>
          <a:p>
            <a:pPr>
              <a:defRPr/>
            </a:pPr>
            <a:r>
              <a:rPr lang="en-US" sz="1600" i="1" dirty="0">
                <a:latin typeface="Century Schoolbook"/>
                <a:cs typeface="Century Schoolbook"/>
              </a:rPr>
              <a:t>Department of Physics,</a:t>
            </a:r>
          </a:p>
          <a:p>
            <a:pPr>
              <a:defRPr/>
            </a:pPr>
            <a:r>
              <a:rPr lang="en-US" sz="1600" i="1" dirty="0">
                <a:latin typeface="Century Schoolbook"/>
                <a:cs typeface="Century Schoolbook"/>
              </a:rPr>
              <a:t>Department of Mathematics, and</a:t>
            </a:r>
          </a:p>
          <a:p>
            <a:pPr>
              <a:defRPr/>
            </a:pPr>
            <a:r>
              <a:rPr lang="en-US" sz="1600" i="1" dirty="0">
                <a:latin typeface="Century Schoolbook"/>
                <a:cs typeface="Century Schoolbook"/>
              </a:rPr>
              <a:t>Center for the Study of Complex Systems</a:t>
            </a:r>
          </a:p>
          <a:p>
            <a:pPr>
              <a:defRPr/>
            </a:pPr>
            <a:r>
              <a:rPr lang="en-US" sz="1600" i="1" dirty="0">
                <a:latin typeface="Century Schoolbook"/>
                <a:cs typeface="Century Schoolbook"/>
              </a:rPr>
              <a:t>University of Michigan, Ann Arbor, MI 48019 USA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124200" y="2330753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40000"/>
              </a:lnSpc>
            </a:pPr>
            <a:r>
              <a:rPr lang="en-US" altLang="ja-JP" sz="2000" i="1" dirty="0">
                <a:solidFill>
                  <a:srgbClr val="BB0000"/>
                </a:solidFill>
                <a:latin typeface="Chalkboard" charset="0"/>
                <a:cs typeface="Chalkboard" charset="0"/>
              </a:rPr>
              <a:t>Charlie</a:t>
            </a:r>
          </a:p>
          <a:p>
            <a:pPr algn="ctr">
              <a:lnSpc>
                <a:spcPct val="40000"/>
              </a:lnSpc>
            </a:pPr>
            <a:r>
              <a:rPr lang="en-US" sz="2800" dirty="0">
                <a:solidFill>
                  <a:schemeClr val="bg1"/>
                </a:solidFill>
                <a:latin typeface="Chalkboard" charset="0"/>
                <a:cs typeface="Chalkboard" charset="0"/>
              </a:rPr>
              <a:t>.</a:t>
            </a:r>
            <a:r>
              <a:rPr lang="en-US" dirty="0">
                <a:solidFill>
                  <a:srgbClr val="BB0000"/>
                </a:solidFill>
                <a:latin typeface="Chalkboard" charset="0"/>
                <a:cs typeface="Chalkboard" charset="0"/>
              </a:rPr>
              <a:t>______</a:t>
            </a:r>
          </a:p>
        </p:txBody>
      </p:sp>
      <p:grpSp>
        <p:nvGrpSpPr>
          <p:cNvPr id="15363" name="Group 12"/>
          <p:cNvGrpSpPr>
            <a:grpSpLocks noChangeAspect="1"/>
          </p:cNvGrpSpPr>
          <p:nvPr/>
        </p:nvGrpSpPr>
        <p:grpSpPr bwMode="auto">
          <a:xfrm>
            <a:off x="482600" y="5011889"/>
            <a:ext cx="8178800" cy="1594872"/>
            <a:chOff x="462688" y="4876800"/>
            <a:chExt cx="8726743" cy="1702842"/>
          </a:xfrm>
        </p:grpSpPr>
        <p:pic>
          <p:nvPicPr>
            <p:cNvPr id="15370" name="Picture 10" descr="NSF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5867402"/>
              <a:ext cx="3879682" cy="712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65" name="Group 19"/>
            <p:cNvGrpSpPr>
              <a:grpSpLocks noChangeAspect="1"/>
            </p:cNvGrpSpPr>
            <p:nvPr/>
          </p:nvGrpSpPr>
          <p:grpSpPr bwMode="auto">
            <a:xfrm>
              <a:off x="462688" y="4876800"/>
              <a:ext cx="8726743" cy="870257"/>
              <a:chOff x="200842" y="4845917"/>
              <a:chExt cx="9363383" cy="933762"/>
            </a:xfrm>
          </p:grpSpPr>
          <p:pic>
            <p:nvPicPr>
              <p:cNvPr id="15366" name="Picture 6" descr="mich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842" y="4983780"/>
                <a:ext cx="1244243" cy="749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7" name="Picture 4"/>
              <p:cNvPicPr>
                <a:picLocks noChangeAspect="1"/>
              </p:cNvPicPr>
              <p:nvPr/>
            </p:nvPicPr>
            <p:blipFill>
              <a:blip r:embed="rId5">
                <a:lum bright="-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3026" y="4845917"/>
                <a:ext cx="1646430" cy="933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8" name="Picture 2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7132" y="4979923"/>
                <a:ext cx="2453809" cy="741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9" name="Picture 2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1871" y="4922699"/>
                <a:ext cx="2182354" cy="833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19627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4338101"/>
              </p:ext>
            </p:extLst>
          </p:nvPr>
        </p:nvGraphicFramePr>
        <p:xfrm>
          <a:off x="3810000" y="2626560"/>
          <a:ext cx="1520825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name="Equation" r:id="rId3" imgW="635000" imgH="165100" progId="Equation.3">
                  <p:embed/>
                </p:oleObj>
              </mc:Choice>
              <mc:Fallback>
                <p:oleObj name="Equation" r:id="rId3" imgW="635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0" y="2626560"/>
                        <a:ext cx="1520825" cy="395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51059"/>
          <a:stretch/>
        </p:blipFill>
        <p:spPr>
          <a:xfrm>
            <a:off x="1727932" y="608712"/>
            <a:ext cx="5688137" cy="1296125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094033"/>
              </p:ext>
            </p:extLst>
          </p:nvPr>
        </p:nvGraphicFramePr>
        <p:xfrm>
          <a:off x="2019300" y="3712360"/>
          <a:ext cx="5108575" cy="149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4" name="Equation" r:id="rId6" imgW="2133600" imgH="622300" progId="Equation.3">
                  <p:embed/>
                </p:oleObj>
              </mc:Choice>
              <mc:Fallback>
                <p:oleObj name="Equation" r:id="rId6" imgW="21336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19300" y="3712360"/>
                        <a:ext cx="5108575" cy="1490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9691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356236"/>
              </p:ext>
            </p:extLst>
          </p:nvPr>
        </p:nvGraphicFramePr>
        <p:xfrm>
          <a:off x="2700338" y="2901950"/>
          <a:ext cx="3741737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name="Equation" r:id="rId3" imgW="1562100" imgH="622300" progId="Equation.3">
                  <p:embed/>
                </p:oleObj>
              </mc:Choice>
              <mc:Fallback>
                <p:oleObj name="Equation" r:id="rId3" imgW="15621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00338" y="2901950"/>
                        <a:ext cx="3741737" cy="1489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51059"/>
          <a:stretch/>
        </p:blipFill>
        <p:spPr>
          <a:xfrm>
            <a:off x="1727932" y="608712"/>
            <a:ext cx="5688137" cy="12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10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168757"/>
              </p:ext>
            </p:extLst>
          </p:nvPr>
        </p:nvGraphicFramePr>
        <p:xfrm>
          <a:off x="2882900" y="2927322"/>
          <a:ext cx="3376613" cy="136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" name="Equation" r:id="rId3" imgW="1409700" imgH="571500" progId="Equation.3">
                  <p:embed/>
                </p:oleObj>
              </mc:Choice>
              <mc:Fallback>
                <p:oleObj name="Equation" r:id="rId3" imgW="1409700" imgH="571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82900" y="2927322"/>
                        <a:ext cx="3376613" cy="1366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51059"/>
          <a:stretch/>
        </p:blipFill>
        <p:spPr>
          <a:xfrm>
            <a:off x="1727932" y="608712"/>
            <a:ext cx="5688137" cy="12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33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871926"/>
              </p:ext>
            </p:extLst>
          </p:nvPr>
        </p:nvGraphicFramePr>
        <p:xfrm>
          <a:off x="2882900" y="2932113"/>
          <a:ext cx="3376613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5" name="Equation" r:id="rId3" imgW="1409700" imgH="596900" progId="Equation.3">
                  <p:embed/>
                </p:oleObj>
              </mc:Choice>
              <mc:Fallback>
                <p:oleObj name="Equation" r:id="rId3" imgW="1409700" imgH="596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82900" y="2932113"/>
                        <a:ext cx="3376613" cy="142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51059"/>
          <a:stretch/>
        </p:blipFill>
        <p:spPr>
          <a:xfrm>
            <a:off x="1727932" y="608712"/>
            <a:ext cx="5688137" cy="12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86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190032"/>
              </p:ext>
            </p:extLst>
          </p:nvPr>
        </p:nvGraphicFramePr>
        <p:xfrm>
          <a:off x="1863725" y="2925763"/>
          <a:ext cx="5413375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9" name="Equation" r:id="rId3" imgW="2260600" imgH="622300" progId="Equation.3">
                  <p:embed/>
                </p:oleObj>
              </mc:Choice>
              <mc:Fallback>
                <p:oleObj name="Equation" r:id="rId3" imgW="22606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63725" y="2925763"/>
                        <a:ext cx="5413375" cy="1489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51059"/>
          <a:stretch/>
        </p:blipFill>
        <p:spPr>
          <a:xfrm>
            <a:off x="1727932" y="608712"/>
            <a:ext cx="5688137" cy="12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08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1773526"/>
              </p:ext>
            </p:extLst>
          </p:nvPr>
        </p:nvGraphicFramePr>
        <p:xfrm>
          <a:off x="1636713" y="2927833"/>
          <a:ext cx="5868987" cy="1366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4" name="Equation" r:id="rId3" imgW="2451100" imgH="571500" progId="Equation.3">
                  <p:embed/>
                </p:oleObj>
              </mc:Choice>
              <mc:Fallback>
                <p:oleObj name="Equation" r:id="rId3" imgW="2451100" imgH="571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36713" y="2927833"/>
                        <a:ext cx="5868987" cy="1366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51059"/>
          <a:stretch/>
        </p:blipFill>
        <p:spPr>
          <a:xfrm>
            <a:off x="1727932" y="608712"/>
            <a:ext cx="5688137" cy="12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7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704109"/>
              </p:ext>
            </p:extLst>
          </p:nvPr>
        </p:nvGraphicFramePr>
        <p:xfrm>
          <a:off x="1636713" y="2925763"/>
          <a:ext cx="5868987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Equation" r:id="rId3" imgW="2451100" imgH="622300" progId="Equation.3">
                  <p:embed/>
                </p:oleObj>
              </mc:Choice>
              <mc:Fallback>
                <p:oleObj name="Equation" r:id="rId3" imgW="24511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36713" y="2925763"/>
                        <a:ext cx="5868987" cy="1489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51059"/>
          <a:stretch/>
        </p:blipFill>
        <p:spPr>
          <a:xfrm>
            <a:off x="1727932" y="608712"/>
            <a:ext cx="5688137" cy="12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5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798612"/>
              </p:ext>
            </p:extLst>
          </p:nvPr>
        </p:nvGraphicFramePr>
        <p:xfrm>
          <a:off x="1054285" y="2253465"/>
          <a:ext cx="7035430" cy="36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8" name="Equation" r:id="rId3" imgW="3695700" imgH="190500" progId="Equation.3">
                  <p:embed/>
                </p:oleObj>
              </mc:Choice>
              <mc:Fallback>
                <p:oleObj name="Equation" r:id="rId3" imgW="36957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4285" y="2253465"/>
                        <a:ext cx="7035430" cy="362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51059"/>
          <a:stretch/>
        </p:blipFill>
        <p:spPr>
          <a:xfrm>
            <a:off x="1727932" y="608712"/>
            <a:ext cx="5688137" cy="12961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367110" y="2781715"/>
            <a:ext cx="4386477" cy="3805754"/>
            <a:chOff x="2367110" y="2886574"/>
            <a:chExt cx="4386477" cy="38057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90414" y="2886574"/>
              <a:ext cx="4363173" cy="364957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367110" y="3774885"/>
              <a:ext cx="4651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i="1" dirty="0" err="1" smtClean="0">
                  <a:latin typeface="Times"/>
                  <a:cs typeface="Times"/>
                </a:rPr>
                <a:t>C</a:t>
              </a:r>
              <a:r>
                <a:rPr lang="en-US" sz="2000" i="1" baseline="-25000" dirty="0" err="1" smtClean="0">
                  <a:latin typeface="Times"/>
                  <a:cs typeface="Times"/>
                </a:rPr>
                <a:t>f</a:t>
              </a:r>
              <a:endParaRPr lang="en-US" sz="2000" i="1" dirty="0">
                <a:latin typeface="Times"/>
                <a:cs typeface="Time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23454" y="6476884"/>
              <a:ext cx="23563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i="1" dirty="0" smtClean="0">
                  <a:solidFill>
                    <a:schemeClr val="bg1"/>
                  </a:solidFill>
                </a:rPr>
                <a:t>.</a:t>
              </a:r>
              <a:endParaRPr lang="en-US" sz="8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8443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44" y="291848"/>
            <a:ext cx="8794513" cy="2236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754" y="2890402"/>
            <a:ext cx="6402493" cy="2941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17" y="6015986"/>
            <a:ext cx="8134766" cy="68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73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8865"/>
          <a:stretch/>
        </p:blipFill>
        <p:spPr>
          <a:xfrm>
            <a:off x="174744" y="291848"/>
            <a:ext cx="8794513" cy="9198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215" y="1466541"/>
            <a:ext cx="5175571" cy="513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7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932" y="608712"/>
            <a:ext cx="5688137" cy="264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78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8865"/>
          <a:stretch/>
        </p:blipFill>
        <p:spPr>
          <a:xfrm>
            <a:off x="174744" y="291848"/>
            <a:ext cx="8794513" cy="919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359" y="1431990"/>
            <a:ext cx="4311283" cy="530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09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8865"/>
          <a:stretch/>
        </p:blipFill>
        <p:spPr>
          <a:xfrm>
            <a:off x="174744" y="291848"/>
            <a:ext cx="8794513" cy="9198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911" y="1421130"/>
            <a:ext cx="6164271" cy="52431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823" y="3646724"/>
            <a:ext cx="46512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latin typeface="Times"/>
                <a:cs typeface="Times"/>
              </a:rPr>
              <a:t>C</a:t>
            </a:r>
            <a:r>
              <a:rPr lang="en-US" sz="2000" i="1" baseline="-25000" dirty="0" err="1" smtClean="0">
                <a:latin typeface="Times"/>
                <a:cs typeface="Times"/>
              </a:rPr>
              <a:t>f</a:t>
            </a:r>
            <a:endParaRPr lang="en-US" sz="2000" i="1" dirty="0"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8132" y="2135228"/>
            <a:ext cx="241180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"/>
                <a:cs typeface="Times"/>
              </a:rPr>
              <a:t>Theorem:</a:t>
            </a:r>
            <a:r>
              <a:rPr lang="en-US" sz="2000" i="1" dirty="0" smtClean="0">
                <a:latin typeface="Times"/>
                <a:cs typeface="Times"/>
              </a:rPr>
              <a:t>  </a:t>
            </a:r>
            <a:r>
              <a:rPr lang="en-US" sz="2000" i="1" dirty="0" err="1" smtClean="0">
                <a:latin typeface="Times"/>
                <a:cs typeface="Times"/>
              </a:rPr>
              <a:t>C</a:t>
            </a:r>
            <a:r>
              <a:rPr lang="en-US" sz="2000" i="1" baseline="-25000" dirty="0" err="1" smtClean="0">
                <a:latin typeface="Times"/>
                <a:cs typeface="Times"/>
              </a:rPr>
              <a:t>f</a:t>
            </a:r>
            <a:r>
              <a:rPr lang="en-US" sz="2000" i="1" baseline="-25000" dirty="0" smtClean="0">
                <a:latin typeface="Times"/>
                <a:cs typeface="Times"/>
              </a:rPr>
              <a:t>  </a:t>
            </a:r>
            <a:r>
              <a:rPr lang="en-US" sz="2000" dirty="0" smtClean="0">
                <a:latin typeface="Times"/>
                <a:cs typeface="Times"/>
              </a:rPr>
              <a:t>≤ </a:t>
            </a:r>
            <a:r>
              <a:rPr lang="en-US" sz="2000" i="1" dirty="0" err="1" smtClean="0">
                <a:latin typeface="Times"/>
                <a:cs typeface="Times"/>
              </a:rPr>
              <a:t>const</a:t>
            </a:r>
            <a:endParaRPr lang="en-US" sz="2000" i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545584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8865"/>
          <a:stretch/>
        </p:blipFill>
        <p:spPr>
          <a:xfrm>
            <a:off x="174744" y="291848"/>
            <a:ext cx="8794513" cy="919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1254" y="1675670"/>
            <a:ext cx="23386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Open problem …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31254" y="2228180"/>
            <a:ext cx="380870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A monetary prize problem 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1254" y="2814402"/>
            <a:ext cx="45101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"/>
                <a:cs typeface="Times"/>
              </a:rPr>
              <a:t>Exponentially large </a:t>
            </a:r>
            <a:r>
              <a:rPr lang="en-US" sz="2400" dirty="0">
                <a:latin typeface="Times"/>
                <a:cs typeface="Times"/>
              </a:rPr>
              <a:t>p</a:t>
            </a:r>
            <a:r>
              <a:rPr lang="en-US" sz="2400" dirty="0" smtClean="0">
                <a:latin typeface="Times"/>
                <a:cs typeface="Times"/>
              </a:rPr>
              <a:t>rize problem: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31254" y="3382321"/>
            <a:ext cx="5250155" cy="1200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"/>
                <a:cs typeface="Times"/>
              </a:rPr>
              <a:t>Can you prove that the steady laminar</a:t>
            </a:r>
          </a:p>
          <a:p>
            <a:r>
              <a:rPr lang="en-US" sz="2400" b="1" dirty="0">
                <a:latin typeface="Times"/>
                <a:cs typeface="Times"/>
              </a:rPr>
              <a:t>f</a:t>
            </a:r>
            <a:r>
              <a:rPr lang="en-US" sz="2400" b="1" dirty="0" smtClean="0">
                <a:latin typeface="Times"/>
                <a:cs typeface="Times"/>
              </a:rPr>
              <a:t>low has minimum dissipation for</a:t>
            </a:r>
          </a:p>
          <a:p>
            <a:r>
              <a:rPr lang="en-US" sz="2400" b="1" dirty="0" smtClean="0">
                <a:latin typeface="Times"/>
                <a:cs typeface="Times"/>
              </a:rPr>
              <a:t>this shear-with-suction setup?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31254" y="4700199"/>
            <a:ext cx="34523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Clay prize problem = $10</a:t>
            </a:r>
            <a:r>
              <a:rPr lang="en-US" sz="2400" baseline="30000" dirty="0" smtClean="0">
                <a:latin typeface="Times"/>
                <a:cs typeface="Times"/>
              </a:rPr>
              <a:t>6</a:t>
            </a:r>
            <a:endParaRPr lang="en-US" sz="2400" dirty="0" smtClean="0">
              <a:latin typeface="Times"/>
              <a:cs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1254" y="5321688"/>
            <a:ext cx="382849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Charlie’s prize problem = $2</a:t>
            </a:r>
            <a:r>
              <a:rPr lang="en-US" sz="2400" baseline="30000" dirty="0" smtClean="0">
                <a:latin typeface="Times"/>
                <a:cs typeface="Times"/>
              </a:rPr>
              <a:t>6</a:t>
            </a:r>
            <a:endParaRPr lang="en-US" sz="2400" dirty="0" smtClean="0">
              <a:latin typeface="Times"/>
              <a:cs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06321" y="5321687"/>
            <a:ext cx="214253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(</a:t>
            </a:r>
            <a:r>
              <a:rPr lang="en-US" sz="2400" b="1" i="1" dirty="0" smtClean="0">
                <a:solidFill>
                  <a:srgbClr val="008000"/>
                </a:solidFill>
                <a:latin typeface="Times"/>
                <a:cs typeface="Times"/>
              </a:rPr>
              <a:t>$64 question!</a:t>
            </a:r>
            <a:r>
              <a:rPr lang="en-US" sz="2400" dirty="0" smtClean="0">
                <a:latin typeface="Times"/>
                <a:cs typeface="Time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612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85" y="283842"/>
            <a:ext cx="8596831" cy="2208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321" y="2752867"/>
            <a:ext cx="4303358" cy="376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6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52699"/>
          <a:stretch/>
        </p:blipFill>
        <p:spPr>
          <a:xfrm>
            <a:off x="273585" y="283842"/>
            <a:ext cx="8596831" cy="1044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1029" y="1687428"/>
            <a:ext cx="332194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Curious open problem …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54852"/>
              </p:ext>
            </p:extLst>
          </p:nvPr>
        </p:nvGraphicFramePr>
        <p:xfrm>
          <a:off x="219869" y="2561283"/>
          <a:ext cx="8704262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7" name="Equation" r:id="rId4" imgW="3771900" imgH="622300" progId="Equation.3">
                  <p:embed/>
                </p:oleObj>
              </mc:Choice>
              <mc:Fallback>
                <p:oleObj name="Equation" r:id="rId4" imgW="37719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9869" y="2561283"/>
                        <a:ext cx="8704262" cy="143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000982"/>
              </p:ext>
            </p:extLst>
          </p:nvPr>
        </p:nvGraphicFramePr>
        <p:xfrm>
          <a:off x="352425" y="4603750"/>
          <a:ext cx="8439150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8" name="Equation" r:id="rId6" imgW="3657600" imgH="419100" progId="Equation.3">
                  <p:embed/>
                </p:oleObj>
              </mc:Choice>
              <mc:Fallback>
                <p:oleObj name="Equation" r:id="rId6" imgW="36576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2425" y="4603750"/>
                        <a:ext cx="8439150" cy="96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33357" y="6191246"/>
            <a:ext cx="18772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Is it possible?</a:t>
            </a:r>
          </a:p>
        </p:txBody>
      </p:sp>
    </p:spTree>
    <p:extLst>
      <p:ext uri="{BB962C8B-B14F-4D97-AF65-F5344CB8AC3E}">
        <p14:creationId xmlns:p14="http://schemas.microsoft.com/office/powerpoint/2010/main" val="2351867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MM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219200"/>
            <a:ext cx="7696200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TextBox 10"/>
          <p:cNvSpPr txBox="1">
            <a:spLocks noChangeArrowheads="1"/>
          </p:cNvSpPr>
          <p:nvPr/>
        </p:nvSpPr>
        <p:spPr bwMode="auto">
          <a:xfrm>
            <a:off x="295275" y="304800"/>
            <a:ext cx="85534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400">
                <a:solidFill>
                  <a:srgbClr val="FF0000"/>
                </a:solidFill>
                <a:latin typeface="Stencil" charset="0"/>
                <a:cs typeface="Stencil" charset="0"/>
              </a:rPr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10997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51059"/>
          <a:stretch/>
        </p:blipFill>
        <p:spPr>
          <a:xfrm>
            <a:off x="1727932" y="608712"/>
            <a:ext cx="5688137" cy="1296125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487084"/>
              </p:ext>
            </p:extLst>
          </p:nvPr>
        </p:nvGraphicFramePr>
        <p:xfrm>
          <a:off x="3202781" y="3296070"/>
          <a:ext cx="2738438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Equation" r:id="rId4" imgW="1143000" imgH="355600" progId="Equation.3">
                  <p:embed/>
                </p:oleObj>
              </mc:Choice>
              <mc:Fallback>
                <p:oleObj name="Equation" r:id="rId4" imgW="11430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02781" y="3296070"/>
                        <a:ext cx="2738438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109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51059"/>
          <a:stretch/>
        </p:blipFill>
        <p:spPr>
          <a:xfrm>
            <a:off x="1727932" y="608712"/>
            <a:ext cx="5688137" cy="1296125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7571438"/>
              </p:ext>
            </p:extLst>
          </p:nvPr>
        </p:nvGraphicFramePr>
        <p:xfrm>
          <a:off x="3948113" y="2644442"/>
          <a:ext cx="124777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Equation" r:id="rId4" imgW="520700" imgH="355600" progId="Equation.3">
                  <p:embed/>
                </p:oleObj>
              </mc:Choice>
              <mc:Fallback>
                <p:oleObj name="Equation" r:id="rId4" imgW="5207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48113" y="2644442"/>
                        <a:ext cx="1247775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8880671"/>
              </p:ext>
            </p:extLst>
          </p:nvPr>
        </p:nvGraphicFramePr>
        <p:xfrm>
          <a:off x="3582988" y="3983230"/>
          <a:ext cx="1978025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Equation" r:id="rId6" imgW="825500" imgH="381000" progId="Equation.3">
                  <p:embed/>
                </p:oleObj>
              </mc:Choice>
              <mc:Fallback>
                <p:oleObj name="Equation" r:id="rId6" imgW="825500" imgH="38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82988" y="3983230"/>
                        <a:ext cx="1978025" cy="911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977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318431"/>
              </p:ext>
            </p:extLst>
          </p:nvPr>
        </p:nvGraphicFramePr>
        <p:xfrm>
          <a:off x="1939925" y="2705341"/>
          <a:ext cx="5264150" cy="188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Equation" r:id="rId3" imgW="2197100" imgH="787400" progId="Equation.3">
                  <p:embed/>
                </p:oleObj>
              </mc:Choice>
              <mc:Fallback>
                <p:oleObj name="Equation" r:id="rId3" imgW="2197100" imgH="787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39925" y="2705341"/>
                        <a:ext cx="5264150" cy="1884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51059"/>
          <a:stretch/>
        </p:blipFill>
        <p:spPr>
          <a:xfrm>
            <a:off x="1727932" y="608712"/>
            <a:ext cx="5688137" cy="12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83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2354522"/>
              </p:ext>
            </p:extLst>
          </p:nvPr>
        </p:nvGraphicFramePr>
        <p:xfrm>
          <a:off x="3810000" y="2626560"/>
          <a:ext cx="1520825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Equation" r:id="rId3" imgW="635000" imgH="165100" progId="Equation.3">
                  <p:embed/>
                </p:oleObj>
              </mc:Choice>
              <mc:Fallback>
                <p:oleObj name="Equation" r:id="rId3" imgW="635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0" y="2626560"/>
                        <a:ext cx="1520825" cy="395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51059"/>
          <a:stretch/>
        </p:blipFill>
        <p:spPr>
          <a:xfrm>
            <a:off x="1727932" y="608712"/>
            <a:ext cx="5688137" cy="1296125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455393"/>
              </p:ext>
            </p:extLst>
          </p:nvPr>
        </p:nvGraphicFramePr>
        <p:xfrm>
          <a:off x="3052763" y="3886851"/>
          <a:ext cx="3041650" cy="182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3" name="Equation" r:id="rId6" imgW="1270000" imgH="762000" progId="Equation.3">
                  <p:embed/>
                </p:oleObj>
              </mc:Choice>
              <mc:Fallback>
                <p:oleObj name="Equation" r:id="rId6" imgW="1270000" imgH="762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52763" y="3886851"/>
                        <a:ext cx="3041650" cy="182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7713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9755678"/>
              </p:ext>
            </p:extLst>
          </p:nvPr>
        </p:nvGraphicFramePr>
        <p:xfrm>
          <a:off x="3810000" y="2626560"/>
          <a:ext cx="1520825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Equation" r:id="rId3" imgW="635000" imgH="165100" progId="Equation.3">
                  <p:embed/>
                </p:oleObj>
              </mc:Choice>
              <mc:Fallback>
                <p:oleObj name="Equation" r:id="rId3" imgW="635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0" y="2626560"/>
                        <a:ext cx="1520825" cy="395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51059"/>
          <a:stretch/>
        </p:blipFill>
        <p:spPr>
          <a:xfrm>
            <a:off x="1727932" y="608712"/>
            <a:ext cx="5688137" cy="1296125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0028507"/>
              </p:ext>
            </p:extLst>
          </p:nvPr>
        </p:nvGraphicFramePr>
        <p:xfrm>
          <a:off x="2840038" y="3902075"/>
          <a:ext cx="3467100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6" imgW="1447800" imgH="622300" progId="Equation.3">
                  <p:embed/>
                </p:oleObj>
              </mc:Choice>
              <mc:Fallback>
                <p:oleObj name="Equation" r:id="rId6" imgW="14478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40038" y="3902075"/>
                        <a:ext cx="3467100" cy="1489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5378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393875"/>
              </p:ext>
            </p:extLst>
          </p:nvPr>
        </p:nvGraphicFramePr>
        <p:xfrm>
          <a:off x="3810000" y="2626560"/>
          <a:ext cx="1520825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9" name="Equation" r:id="rId3" imgW="635000" imgH="165100" progId="Equation.3">
                  <p:embed/>
                </p:oleObj>
              </mc:Choice>
              <mc:Fallback>
                <p:oleObj name="Equation" r:id="rId3" imgW="635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0" y="2626560"/>
                        <a:ext cx="1520825" cy="395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51059"/>
          <a:stretch/>
        </p:blipFill>
        <p:spPr>
          <a:xfrm>
            <a:off x="1727932" y="608712"/>
            <a:ext cx="5688137" cy="1296125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475001"/>
              </p:ext>
            </p:extLst>
          </p:nvPr>
        </p:nvGraphicFramePr>
        <p:xfrm>
          <a:off x="2840038" y="3902075"/>
          <a:ext cx="3467100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0" name="Equation" r:id="rId6" imgW="1447800" imgH="622300" progId="Equation.3">
                  <p:embed/>
                </p:oleObj>
              </mc:Choice>
              <mc:Fallback>
                <p:oleObj name="Equation" r:id="rId6" imgW="14478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40038" y="3902075"/>
                        <a:ext cx="3467100" cy="1489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976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7009994"/>
              </p:ext>
            </p:extLst>
          </p:nvPr>
        </p:nvGraphicFramePr>
        <p:xfrm>
          <a:off x="3810000" y="2626560"/>
          <a:ext cx="1520825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9" name="Equation" r:id="rId3" imgW="635000" imgH="165100" progId="Equation.3">
                  <p:embed/>
                </p:oleObj>
              </mc:Choice>
              <mc:Fallback>
                <p:oleObj name="Equation" r:id="rId3" imgW="635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0" y="2626560"/>
                        <a:ext cx="1520825" cy="395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51059"/>
          <a:stretch/>
        </p:blipFill>
        <p:spPr>
          <a:xfrm>
            <a:off x="1727932" y="608712"/>
            <a:ext cx="5688137" cy="1296125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2901648"/>
              </p:ext>
            </p:extLst>
          </p:nvPr>
        </p:nvGraphicFramePr>
        <p:xfrm>
          <a:off x="2033588" y="3703743"/>
          <a:ext cx="5078412" cy="18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0" name="Equation" r:id="rId6" imgW="2120900" imgH="787400" progId="Equation.3">
                  <p:embed/>
                </p:oleObj>
              </mc:Choice>
              <mc:Fallback>
                <p:oleObj name="Equation" r:id="rId6" imgW="2120900" imgH="787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33588" y="3703743"/>
                        <a:ext cx="5078412" cy="188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172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114</Words>
  <Application>Microsoft Macintosh PowerPoint</Application>
  <PresentationFormat>On-screen Show (4:3)</PresentationFormat>
  <Paragraphs>31</Paragraphs>
  <Slides>25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Equation</vt:lpstr>
      <vt:lpstr>Microsoft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R Doering</dc:creator>
  <cp:lastModifiedBy>Charles R Doering</cp:lastModifiedBy>
  <cp:revision>19</cp:revision>
  <dcterms:created xsi:type="dcterms:W3CDTF">2013-11-21T09:23:28Z</dcterms:created>
  <dcterms:modified xsi:type="dcterms:W3CDTF">2013-11-21T15:39:55Z</dcterms:modified>
</cp:coreProperties>
</file>